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13716000" cx="24384000"/>
  <p:notesSz cx="6858000" cy="9144000"/>
  <p:embeddedFontLst>
    <p:embeddedFont>
      <p:font typeface="Google Sans"/>
      <p:regular r:id="rId29"/>
      <p:bold r:id="rId30"/>
      <p:italic r:id="rId31"/>
      <p:boldItalic r:id="rId32"/>
    </p:embeddedFont>
    <p:embeddedFont>
      <p:font typeface="Google Sans Medium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Open Sans Light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46" Type="http://schemas.openxmlformats.org/officeDocument/2006/relationships/font" Target="fonts/OpenSansLight-bold.fntdata"/><Relationship Id="rId45" Type="http://schemas.openxmlformats.org/officeDocument/2006/relationships/font" Target="fonts/OpenSans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Light-boldItalic.fntdata"/><Relationship Id="rId47" Type="http://schemas.openxmlformats.org/officeDocument/2006/relationships/font" Target="fonts/OpenSansLight-italic.fntdata"/><Relationship Id="rId49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oogleSans-italic.fntdata"/><Relationship Id="rId30" Type="http://schemas.openxmlformats.org/officeDocument/2006/relationships/font" Target="fonts/GoogleSans-bold.fntdata"/><Relationship Id="rId33" Type="http://schemas.openxmlformats.org/officeDocument/2006/relationships/font" Target="fonts/GoogleSansMedium-regular.fntdata"/><Relationship Id="rId32" Type="http://schemas.openxmlformats.org/officeDocument/2006/relationships/font" Target="fonts/GoogleSans-boldItalic.fntdata"/><Relationship Id="rId35" Type="http://schemas.openxmlformats.org/officeDocument/2006/relationships/font" Target="fonts/GoogleSansMedium-italic.fntdata"/><Relationship Id="rId34" Type="http://schemas.openxmlformats.org/officeDocument/2006/relationships/font" Target="fonts/GoogleSansMedium-bold.fntdata"/><Relationship Id="rId37" Type="http://schemas.openxmlformats.org/officeDocument/2006/relationships/font" Target="fonts/HelveticaNeue-regular.fntdata"/><Relationship Id="rId36" Type="http://schemas.openxmlformats.org/officeDocument/2006/relationships/font" Target="fonts/GoogleSansMedium-boldItalic.fntdata"/><Relationship Id="rId39" Type="http://schemas.openxmlformats.org/officeDocument/2006/relationships/font" Target="fonts/HelveticaNeue-italic.fntdata"/><Relationship Id="rId38" Type="http://schemas.openxmlformats.org/officeDocument/2006/relationships/font" Target="fonts/HelveticaNeue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font" Target="fonts/GoogleSans-regular.fntdata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bc44582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5bc44582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4ef9ee5f9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4ef9ee5f9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2e4655570_1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42e4655570_1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4ad34aa8d_2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4ad34aa8d_2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d4ac5bf46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bd4ac5bf46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4ad34aa8d_2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04ad34aa8d_2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4ad34aa8d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04ad34aa8d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ad34aa8d_2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ad34aa8d_2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4ad34aa8d_2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4ad34aa8d_2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4ac5bf46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bd4ac5bf46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4ad34aa8d_2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4ad34aa8d_2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Show button example in bootstrap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4ad34aa8d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4ad34aa8d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4ad34aa8d_2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4ad34aa8d_2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4ad34aa8d_2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4ad34aa8d_2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4ad34aa8d_2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demo, show difference between container and container-fluid</a:t>
            </a:r>
            <a:endParaRPr/>
          </a:p>
        </p:txBody>
      </p:sp>
      <p:sp>
        <p:nvSpPr>
          <p:cNvPr id="244" name="Google Shape;244;g204ad34aa8d_2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f0ff115fe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f0ff115fe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Tell them about bootstrap cards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4ad34aa8d_2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04ad34aa8d_2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2e4655570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42e4655570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4ad34aa8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4ad34aa8d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4ad34aa8d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4ad34aa8d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4ad34aa8d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4ad34aa8d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4ad34aa8d_3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04ad34aa8d_3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4ef9ee5f9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4ef9ee5f9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4ef9ee5f9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4ef9ee5f9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2427925" y="4277650"/>
            <a:ext cx="14310600" cy="3570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CSS and </a:t>
            </a:r>
            <a:r>
              <a:rPr lang="en-US"/>
              <a:t>Intro to</a:t>
            </a:r>
            <a:r>
              <a:rPr lang="en-US"/>
              <a:t> Bootstrap</a:t>
            </a:r>
            <a:endParaRPr/>
          </a:p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2760725" y="9284700"/>
            <a:ext cx="105483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Subhajeet Lahiri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Vikas </a:t>
            </a:r>
            <a:r>
              <a:rPr lang="en-US"/>
              <a:t>Kalyanapuram</a:t>
            </a:r>
            <a:endParaRPr/>
          </a:p>
        </p:txBody>
      </p:sp>
      <p:sp>
        <p:nvSpPr>
          <p:cNvPr id="115" name="Google Shape;115;p26"/>
          <p:cNvSpPr txBox="1"/>
          <p:nvPr>
            <p:ph idx="2" type="subTitle"/>
          </p:nvPr>
        </p:nvSpPr>
        <p:spPr>
          <a:xfrm>
            <a:off x="2640150" y="7848550"/>
            <a:ext cx="105483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Campaign Session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idx="1" type="body"/>
          </p:nvPr>
        </p:nvSpPr>
        <p:spPr>
          <a:xfrm>
            <a:off x="2477575" y="5403100"/>
            <a:ext cx="15648300" cy="6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n-US"/>
              <a:t>flex-direction : column , row-reverse 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n-US"/>
              <a:t>flex-wrap : wrap, nowrap 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n-US"/>
              <a:t>justify-content : flex-start, center, flex-end 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(main axis)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n-US"/>
              <a:t>align-items : flex-start, center, flex-end 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(cross axis)</a:t>
            </a:r>
            <a:endParaRPr/>
          </a:p>
        </p:txBody>
      </p:sp>
      <p:sp>
        <p:nvSpPr>
          <p:cNvPr id="171" name="Google Shape;171;p35"/>
          <p:cNvSpPr txBox="1"/>
          <p:nvPr>
            <p:ph type="title"/>
          </p:nvPr>
        </p:nvSpPr>
        <p:spPr>
          <a:xfrm>
            <a:off x="2309125" y="2674325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</a:t>
            </a:r>
            <a:endParaRPr/>
          </a:p>
        </p:txBody>
      </p:sp>
      <p:sp>
        <p:nvSpPr>
          <p:cNvPr id="172" name="Google Shape;172;p35"/>
          <p:cNvSpPr txBox="1"/>
          <p:nvPr>
            <p:ph idx="2" type="subTitle"/>
          </p:nvPr>
        </p:nvSpPr>
        <p:spPr>
          <a:xfrm>
            <a:off x="2477575" y="4310875"/>
            <a:ext cx="17061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Comes with a lot of perks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348200" y="3216125"/>
            <a:ext cx="8299200" cy="21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53438" lvl="0" marL="697176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324"/>
              <a:buChar char="•"/>
            </a:pPr>
            <a:r>
              <a:rPr lang="en-US" sz="4100">
                <a:solidFill>
                  <a:srgbClr val="404040"/>
                </a:solidFill>
                <a:latin typeface="Roboto Mono"/>
                <a:ea typeface="Roboto Mono"/>
                <a:cs typeface="Roboto Mono"/>
                <a:sym typeface="Roboto Mono"/>
              </a:rPr>
              <a:t>Add some keyframes, the ones in between are added automatically</a:t>
            </a:r>
            <a:endParaRPr sz="4200">
              <a:solidFill>
                <a:srgbClr val="404040"/>
              </a:solidFill>
            </a:endParaRPr>
          </a:p>
        </p:txBody>
      </p:sp>
      <p:sp>
        <p:nvSpPr>
          <p:cNvPr id="178" name="Google Shape;178;p36"/>
          <p:cNvSpPr txBox="1"/>
          <p:nvPr>
            <p:ph type="title"/>
          </p:nvPr>
        </p:nvSpPr>
        <p:spPr>
          <a:xfrm>
            <a:off x="970400" y="1290125"/>
            <a:ext cx="93876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Animations</a:t>
            </a:r>
            <a:endParaRPr/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675" y="0"/>
            <a:ext cx="12481524" cy="118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400" y="7772800"/>
            <a:ext cx="8985676" cy="33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idx="4294967295" type="title"/>
          </p:nvPr>
        </p:nvSpPr>
        <p:spPr>
          <a:xfrm>
            <a:off x="4109850" y="4730475"/>
            <a:ext cx="16164300" cy="5063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Responsiveness 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and 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Media Queries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2453800" y="5532075"/>
            <a:ext cx="15843300" cy="7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A responsive web page is a web page that looks good on all screen sizes.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A responsive web design will automatically adjust for different screen sizes and view ports.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Responsive web design is very essential for creating a positive experience for users.</a:t>
            </a:r>
            <a:endParaRPr>
              <a:solidFill>
                <a:srgbClr val="676C7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What is Responsiveness?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2453800" y="5532075"/>
            <a:ext cx="158433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Media Queries allow you to apply CSS Styles depending on a specific </a:t>
            </a:r>
            <a:r>
              <a:rPr lang="en-US"/>
              <a:t>property</a:t>
            </a:r>
            <a:r>
              <a:rPr lang="en-US"/>
              <a:t> of the device, such as screen size.</a:t>
            </a:r>
            <a:endParaRPr>
              <a:solidFill>
                <a:srgbClr val="676C7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6C72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Therefore, Media Queries allow you to change the entire layout of a website based on the screen size.</a:t>
            </a:r>
            <a:endParaRPr/>
          </a:p>
        </p:txBody>
      </p:sp>
      <p:sp>
        <p:nvSpPr>
          <p:cNvPr id="197" name="Google Shape;197;p39"/>
          <p:cNvSpPr txBox="1"/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Media Queries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idx="1" type="body"/>
          </p:nvPr>
        </p:nvSpPr>
        <p:spPr>
          <a:xfrm>
            <a:off x="2453800" y="5532075"/>
            <a:ext cx="15843300" cy="5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Font typeface="Open Sans"/>
              <a:buChar char="❏"/>
            </a:pPr>
            <a:r>
              <a:rPr b="1" lang="en-US" sz="4100">
                <a:latin typeface="Open Sans"/>
                <a:ea typeface="Open Sans"/>
                <a:cs typeface="Open Sans"/>
                <a:sym typeface="Open Sans"/>
              </a:rPr>
              <a:t>Viewport Units : 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100vh is equivalent to 100% of the screen height. 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Font typeface="Open Sans"/>
              <a:buChar char="❏"/>
            </a:pPr>
            <a:r>
              <a:rPr b="1" lang="en-US" sz="4100">
                <a:latin typeface="Open Sans"/>
                <a:ea typeface="Open Sans"/>
                <a:cs typeface="Open Sans"/>
                <a:sym typeface="Open Sans"/>
              </a:rPr>
              <a:t>Percentage Measure : 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Attribute value is specified as a fraction of the parent’s value.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Font typeface="Open Sans"/>
              <a:buChar char="❏"/>
            </a:pPr>
            <a:r>
              <a:rPr b="1" lang="en-US" sz="4100">
                <a:latin typeface="Open Sans"/>
                <a:ea typeface="Open Sans"/>
                <a:cs typeface="Open Sans"/>
                <a:sym typeface="Open Sans"/>
              </a:rPr>
              <a:t>em and rem  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The former to set attributes of an element wrt to that of its parent and the latter to set them wrt to that of the root element</a:t>
            </a:r>
            <a:endParaRPr sz="4100"/>
          </a:p>
        </p:txBody>
      </p:sp>
      <p:sp>
        <p:nvSpPr>
          <p:cNvPr id="203" name="Google Shape;203;p40"/>
          <p:cNvSpPr txBox="1"/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Relative Units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t/>
            </a:r>
            <a:endParaRPr sz="28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550" y="665575"/>
            <a:ext cx="14404951" cy="11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idx="4294967295" type="title"/>
          </p:nvPr>
        </p:nvSpPr>
        <p:spPr>
          <a:xfrm>
            <a:off x="4109850" y="2614900"/>
            <a:ext cx="16164300" cy="2543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Bootstrap</a:t>
            </a:r>
            <a:endParaRPr sz="120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113" y="6095125"/>
            <a:ext cx="6627763" cy="52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2477575" y="5294350"/>
            <a:ext cx="15843300" cy="6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Free and Open Source CSS Framework that helps in building responsive web pages without writing too much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It provides </a:t>
            </a:r>
            <a:r>
              <a:rPr lang="en-US"/>
              <a:t>certain</a:t>
            </a:r>
            <a:r>
              <a:rPr lang="en-US"/>
              <a:t> class names which when added to html elements, causes them to be styled and/or positioned in a certain way.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3"/>
          <p:cNvSpPr txBox="1"/>
          <p:nvPr>
            <p:ph type="title"/>
          </p:nvPr>
        </p:nvSpPr>
        <p:spPr>
          <a:xfrm>
            <a:off x="2477575" y="3167325"/>
            <a:ext cx="156123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94235"/>
                </a:solidFill>
              </a:rPr>
              <a:t>Bootstrap</a:t>
            </a:r>
            <a:endParaRPr>
              <a:solidFill>
                <a:srgbClr val="E9423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2477588" y="5413225"/>
            <a:ext cx="16064100" cy="23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https://getbootstrap.com/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https://getbootstrap.com/docs/5.3/getting-started/introduction/</a:t>
            </a:r>
            <a:endParaRPr sz="4200"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2477575" y="3309950"/>
            <a:ext cx="158262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   </a:t>
            </a:r>
            <a:r>
              <a:rPr lang="en-US">
                <a:solidFill>
                  <a:schemeClr val="accent3"/>
                </a:solidFill>
              </a:rPr>
              <a:t>Documentation !!!!!!!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28" name="Google Shape;2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700" y="7901400"/>
            <a:ext cx="6883876" cy="387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73E8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idx="4294967295" type="title"/>
          </p:nvPr>
        </p:nvSpPr>
        <p:spPr>
          <a:xfrm>
            <a:off x="5478575" y="5779825"/>
            <a:ext cx="13947000" cy="3454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CSS Position Attribute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idx="1" type="body"/>
          </p:nvPr>
        </p:nvSpPr>
        <p:spPr>
          <a:xfrm>
            <a:off x="2563950" y="5592525"/>
            <a:ext cx="15825000" cy="6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Containers are a fundamental building block of Bootstrap . They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contain, pad, and align</a:t>
            </a:r>
            <a:r>
              <a:rPr lang="en-US"/>
              <a:t> your content within a given device or viewport.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Makes responsiveness much easier as container has inbuilt breakpoints (using media query) in the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https://getbootstrap.com/docs/5.0/layout/containers/</a:t>
            </a:r>
            <a:endParaRPr/>
          </a:p>
        </p:txBody>
      </p:sp>
      <p:sp>
        <p:nvSpPr>
          <p:cNvPr id="234" name="Google Shape;234;p45"/>
          <p:cNvSpPr txBox="1"/>
          <p:nvPr>
            <p:ph type="title"/>
          </p:nvPr>
        </p:nvSpPr>
        <p:spPr>
          <a:xfrm>
            <a:off x="2563950" y="3191075"/>
            <a:ext cx="155259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Bootstrap Container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>
            <p:ph idx="1" type="body"/>
          </p:nvPr>
        </p:nvSpPr>
        <p:spPr>
          <a:xfrm>
            <a:off x="2577025" y="5990350"/>
            <a:ext cx="15843300" cy="6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Divides the device viewport into twelve 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Provides </a:t>
            </a:r>
            <a:r>
              <a:rPr lang="en-US"/>
              <a:t>six default responsive tiers which allows us to align divs based on the device size.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3900"/>
              <a:t>https://www.w3schools.com/bootstrap4/bootstrap_grid_system.asp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6"/>
          <p:cNvSpPr txBox="1"/>
          <p:nvPr>
            <p:ph type="title"/>
          </p:nvPr>
        </p:nvSpPr>
        <p:spPr>
          <a:xfrm>
            <a:off x="2278700" y="3143550"/>
            <a:ext cx="160422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Grid System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1" name="Google Shape;241;p46"/>
          <p:cNvSpPr txBox="1"/>
          <p:nvPr>
            <p:ph idx="2" type="subTitle"/>
          </p:nvPr>
        </p:nvSpPr>
        <p:spPr>
          <a:xfrm>
            <a:off x="2477575" y="4888700"/>
            <a:ext cx="160422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E9178"/>
                </a:solidFill>
              </a:rPr>
              <a:t>Used within container</a:t>
            </a:r>
            <a:endParaRPr>
              <a:solidFill>
                <a:srgbClr val="CE917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88" y="3028725"/>
            <a:ext cx="23375824" cy="567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type="title"/>
          </p:nvPr>
        </p:nvSpPr>
        <p:spPr>
          <a:xfrm>
            <a:off x="988150" y="4181050"/>
            <a:ext cx="22022400" cy="5110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chemeClr val="accent3"/>
                </a:solidFill>
              </a:rPr>
              <a:t>Time to Put what We’ve Learnt to the Test !!</a:t>
            </a:r>
            <a:endParaRPr sz="15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2427925" y="4404075"/>
            <a:ext cx="15020100" cy="2031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Attending</a:t>
            </a:r>
            <a:endParaRPr/>
          </a:p>
        </p:txBody>
      </p:sp>
      <p:sp>
        <p:nvSpPr>
          <p:cNvPr id="257" name="Google Shape;257;p49"/>
          <p:cNvSpPr txBox="1"/>
          <p:nvPr>
            <p:ph idx="2" type="subTitle"/>
          </p:nvPr>
        </p:nvSpPr>
        <p:spPr>
          <a:xfrm>
            <a:off x="2925400" y="7125050"/>
            <a:ext cx="11907900" cy="16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to the Code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https://github.com/LieutPaul/GDSC-Web-Session2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2278700" y="2601675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</a:t>
            </a:r>
            <a:endParaRPr/>
          </a:p>
        </p:txBody>
      </p:sp>
      <p:sp>
        <p:nvSpPr>
          <p:cNvPr id="126" name="Google Shape;126;p28"/>
          <p:cNvSpPr txBox="1"/>
          <p:nvPr>
            <p:ph idx="1" type="subTitle"/>
          </p:nvPr>
        </p:nvSpPr>
        <p:spPr>
          <a:xfrm>
            <a:off x="2278700" y="4328875"/>
            <a:ext cx="17061900" cy="16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Positioned in the order in which they are coded</a:t>
            </a:r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00" y="5885257"/>
            <a:ext cx="10242724" cy="5968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2278700" y="266940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Relative</a:t>
            </a:r>
            <a:endParaRPr/>
          </a:p>
        </p:txBody>
      </p:sp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2477575" y="4448425"/>
            <a:ext cx="17061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Translated relative to its static position</a:t>
            </a:r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575" y="5526325"/>
            <a:ext cx="11597301" cy="64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Absolute</a:t>
            </a:r>
            <a:endParaRPr/>
          </a:p>
        </p:txBody>
      </p:sp>
      <p:sp>
        <p:nvSpPr>
          <p:cNvPr id="140" name="Google Shape;140;p30"/>
          <p:cNvSpPr txBox="1"/>
          <p:nvPr>
            <p:ph idx="1" type="subTitle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Translated relative to its parent</a:t>
            </a:r>
            <a:endParaRPr/>
          </a:p>
        </p:txBody>
      </p:sp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575" y="5814200"/>
            <a:ext cx="9645700" cy="58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Fixed</a:t>
            </a:r>
            <a:endParaRPr/>
          </a:p>
        </p:txBody>
      </p:sp>
      <p:sp>
        <p:nvSpPr>
          <p:cNvPr id="147" name="Google Shape;147;p31"/>
          <p:cNvSpPr txBox="1"/>
          <p:nvPr>
            <p:ph idx="1" type="subTitle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Translated relative to the browser window</a:t>
            </a:r>
            <a:endParaRPr/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6000475"/>
            <a:ext cx="10327175" cy="59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5610500" y="2229375"/>
            <a:ext cx="14571300" cy="1647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 Light"/>
              <a:buNone/>
            </a:pPr>
            <a:r>
              <a:rPr lang="en-US"/>
              <a:t>Emmet’s cool</a:t>
            </a:r>
            <a:endParaRPr/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975" y="3876375"/>
            <a:ext cx="10182650" cy="71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A1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idx="4294967295" type="title"/>
          </p:nvPr>
        </p:nvSpPr>
        <p:spPr>
          <a:xfrm>
            <a:off x="3870750" y="4005450"/>
            <a:ext cx="16642500" cy="5705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Display Attributes</a:t>
            </a:r>
            <a:endParaRPr sz="100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idx="2" type="subTitle"/>
          </p:nvPr>
        </p:nvSpPr>
        <p:spPr>
          <a:xfrm>
            <a:off x="2568800" y="5922700"/>
            <a:ext cx="15100800" cy="31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former takes up the entire available width and tolerates no elements beside it. The latter is displayed on the same line </a:t>
            </a:r>
            <a:endParaRPr/>
          </a:p>
        </p:txBody>
      </p:sp>
      <p:sp>
        <p:nvSpPr>
          <p:cNvPr id="165" name="Google Shape;165;p34"/>
          <p:cNvSpPr txBox="1"/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 and Inline elements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